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012" r:id="rId1"/>
    <p:sldMasterId id="2147484058" r:id="rId2"/>
  </p:sldMasterIdLst>
  <p:notesMasterIdLst>
    <p:notesMasterId r:id="rId22"/>
  </p:notesMasterIdLst>
  <p:handoutMasterIdLst>
    <p:handoutMasterId r:id="rId23"/>
  </p:handoutMasterIdLst>
  <p:sldIdLst>
    <p:sldId id="256" r:id="rId3"/>
    <p:sldId id="282" r:id="rId4"/>
    <p:sldId id="258" r:id="rId5"/>
    <p:sldId id="259" r:id="rId6"/>
    <p:sldId id="260" r:id="rId7"/>
    <p:sldId id="261" r:id="rId8"/>
    <p:sldId id="262" r:id="rId9"/>
    <p:sldId id="280" r:id="rId10"/>
    <p:sldId id="263" r:id="rId11"/>
    <p:sldId id="275" r:id="rId12"/>
    <p:sldId id="273" r:id="rId13"/>
    <p:sldId id="276" r:id="rId14"/>
    <p:sldId id="278" r:id="rId15"/>
    <p:sldId id="267" r:id="rId16"/>
    <p:sldId id="270" r:id="rId17"/>
    <p:sldId id="279" r:id="rId18"/>
    <p:sldId id="266" r:id="rId19"/>
    <p:sldId id="271" r:id="rId20"/>
    <p:sldId id="269" r:id="rId21"/>
  </p:sldIdLst>
  <p:sldSz cx="12192000" cy="6858000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FF66"/>
    <a:srgbClr val="FFFFCC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6" autoAdjust="0"/>
    <p:restoredTop sz="94660"/>
  </p:normalViewPr>
  <p:slideViewPr>
    <p:cSldViewPr snapToGrid="0">
      <p:cViewPr varScale="1">
        <p:scale>
          <a:sx n="56" d="100"/>
          <a:sy n="56" d="100"/>
        </p:scale>
        <p:origin x="84" y="1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310404381270523"/>
          <c:y val="1.8788871391076111E-2"/>
          <c:w val="0.78529263703148233"/>
          <c:h val="0.8233365611945356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Plan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Arkusz1!$A$2</c:f>
              <c:strCache>
                <c:ptCount val="1"/>
                <c:pt idx="0">
                  <c:v>Wykonanie planu dochodów</c:v>
                </c:pt>
              </c:strCache>
            </c:strRef>
          </c:cat>
          <c:val>
            <c:numRef>
              <c:f>Arkusz1!$B$2</c:f>
              <c:numCache>
                <c:formatCode>#,##0.00</c:formatCode>
                <c:ptCount val="1"/>
                <c:pt idx="0">
                  <c:v>107243299.8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Wykonanie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Arkusz1!$A$2</c:f>
              <c:strCache>
                <c:ptCount val="1"/>
                <c:pt idx="0">
                  <c:v>Wykonanie planu dochodów</c:v>
                </c:pt>
              </c:strCache>
            </c:strRef>
          </c:cat>
          <c:val>
            <c:numRef>
              <c:f>Arkusz1!$C$2</c:f>
              <c:numCache>
                <c:formatCode>#,##0.00</c:formatCode>
                <c:ptCount val="1"/>
                <c:pt idx="0">
                  <c:v>109024400.2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1785200"/>
        <c:axId val="411790688"/>
        <c:axId val="0"/>
      </c:bar3DChart>
      <c:catAx>
        <c:axId val="411785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1790688"/>
        <c:crosses val="autoZero"/>
        <c:auto val="1"/>
        <c:lblAlgn val="ctr"/>
        <c:lblOffset val="100"/>
        <c:noMultiLvlLbl val="0"/>
      </c:catAx>
      <c:valAx>
        <c:axId val="41179068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1785200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legend>
      <c:legendPos val="b"/>
      <c:layout>
        <c:manualLayout>
          <c:xMode val="edge"/>
          <c:yMode val="edge"/>
          <c:x val="0.28665834181221395"/>
          <c:y val="0.93623289548203226"/>
          <c:w val="0.60245173958057552"/>
          <c:h val="4.9845990828872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2014 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327897706798207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NADWYŻKA OPERACYJNA</c:v>
                </c:pt>
              </c:strCache>
            </c:strRef>
          </c:cat>
          <c:val>
            <c:numRef>
              <c:f>Arkusz1!$B$2</c:f>
              <c:numCache>
                <c:formatCode>#,##0</c:formatCode>
                <c:ptCount val="1"/>
                <c:pt idx="0">
                  <c:v>8769751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2015 r.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4.9193535891913697E-3"/>
                  <c:y val="0.349052397559381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NADWYŻKA OPERACYJNA</c:v>
                </c:pt>
              </c:strCache>
            </c:strRef>
          </c:cat>
          <c:val>
            <c:numRef>
              <c:f>Arkusz1!$C$2</c:f>
              <c:numCache>
                <c:formatCode>#,##0</c:formatCode>
                <c:ptCount val="1"/>
                <c:pt idx="0">
                  <c:v>8162480.9900000002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2016 r.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925903596113725E-3"/>
                  <c:y val="0.299691452449974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NADWYŻKA OPERACYJNA</c:v>
                </c:pt>
              </c:strCache>
            </c:strRef>
          </c:cat>
          <c:val>
            <c:numRef>
              <c:f>Arkusz1!$D$2</c:f>
              <c:numCache>
                <c:formatCode>#,##0</c:formatCode>
                <c:ptCount val="1"/>
                <c:pt idx="0">
                  <c:v>9094631.9700000007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2017 r.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3.2671121490538556E-3"/>
                  <c:y val="0.278536761688799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NADWYŻKA OPERACYJNA</c:v>
                </c:pt>
              </c:strCache>
            </c:strRef>
          </c:cat>
          <c:val>
            <c:numRef>
              <c:f>Arkusz1!$E$2</c:f>
              <c:numCache>
                <c:formatCode>#,##0</c:formatCode>
                <c:ptCount val="1"/>
                <c:pt idx="0">
                  <c:v>8806815</c:v>
                </c:pt>
              </c:numCache>
            </c:numRef>
          </c:val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2018 r.</c:v>
                </c:pt>
              </c:strCache>
            </c:strRef>
          </c:tx>
          <c:spPr>
            <a:solidFill>
              <a:srgbClr val="CCCC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6895151918934356E-3"/>
                  <c:y val="0.352578179352910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NADWYŻKA OPERACYJNA</c:v>
                </c:pt>
              </c:strCache>
            </c:strRef>
          </c:cat>
          <c:val>
            <c:numRef>
              <c:f>Arkusz1!$F$2</c:f>
              <c:numCache>
                <c:formatCode>#,##0</c:formatCode>
                <c:ptCount val="1"/>
                <c:pt idx="0">
                  <c:v>9650341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1786768"/>
        <c:axId val="342700416"/>
      </c:barChart>
      <c:catAx>
        <c:axId val="41178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42700416"/>
        <c:crosses val="autoZero"/>
        <c:auto val="1"/>
        <c:lblAlgn val="ctr"/>
        <c:lblOffset val="100"/>
        <c:noMultiLvlLbl val="0"/>
      </c:catAx>
      <c:valAx>
        <c:axId val="3427004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1786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pl-PL" sz="1600" b="1" dirty="0" smtClean="0">
                <a:solidFill>
                  <a:schemeClr val="tx1"/>
                </a:solidFill>
              </a:rPr>
              <a:t>Relacja</a:t>
            </a:r>
            <a:r>
              <a:rPr lang="pl-PL" sz="1600" b="1" baseline="0" dirty="0" smtClean="0">
                <a:solidFill>
                  <a:schemeClr val="tx1"/>
                </a:solidFill>
              </a:rPr>
              <a:t> łącznej kwoty długu do dochodów w latach 2014 -2018</a:t>
            </a:r>
            <a:endParaRPr lang="pl-PL" sz="16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9.6203258912561013E-2"/>
          <c:y val="1.31444543564639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solidFill>
            <a:prstClr val="white"/>
          </a:solidFill>
        </a:ln>
        <a:effectLst/>
        <a:sp3d>
          <a:contourClr>
            <a:prstClr val="white"/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6656820890510787"/>
          <c:w val="0.93995608670994379"/>
          <c:h val="0.8076581197211941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5674418454205935E-3"/>
                  <c:y val="0.256491975943840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5FCBEF">
                  <a:alpha val="30000"/>
                </a:srgbClr>
              </a:solidFill>
              <a:ln>
                <a:solidFill>
                  <a:prstClr val="white">
                    <a:alpha val="50000"/>
                  </a:prst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Arkusz1!$B$2</c:f>
              <c:numCache>
                <c:formatCode>0.00%</c:formatCode>
                <c:ptCount val="1"/>
                <c:pt idx="0">
                  <c:v>0.37319999999999998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134883690841187E-3"/>
                  <c:y val="0.38161009508806609"/>
                </c:manualLayout>
              </c:layout>
              <c:spPr>
                <a:solidFill>
                  <a:srgbClr val="2E83C3">
                    <a:alpha val="30000"/>
                  </a:srgbClr>
                </a:solidFill>
                <a:ln>
                  <a:solidFill>
                    <a:prstClr val="white">
                      <a:alpha val="50000"/>
                    </a:prst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86809211577021"/>
                      <c:h val="4.2915486706701152E-2"/>
                    </c:manualLayout>
                  </c15:layout>
                </c:ext>
              </c:extLst>
            </c:dLbl>
            <c:spPr>
              <a:solidFill>
                <a:srgbClr val="2E83C3">
                  <a:alpha val="30000"/>
                </a:srgbClr>
              </a:solidFill>
              <a:ln>
                <a:solidFill>
                  <a:prstClr val="white">
                    <a:alpha val="50000"/>
                  </a:prst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Arkusz1!$C$2</c:f>
              <c:numCache>
                <c:formatCode>0.00%</c:formatCode>
                <c:ptCount val="1"/>
                <c:pt idx="0">
                  <c:v>0.49930000000000002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4.7069223418358713E-17"/>
                  <c:y val="0.254406675326411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42D0A2">
                  <a:alpha val="30000"/>
                </a:srgbClr>
              </a:solidFill>
              <a:ln>
                <a:solidFill>
                  <a:prstClr val="white">
                    <a:alpha val="50000"/>
                  </a:prst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Arkusz1!$D$2</c:f>
              <c:numCache>
                <c:formatCode>0.00%</c:formatCode>
                <c:ptCount val="1"/>
                <c:pt idx="0">
                  <c:v>0.3372</c:v>
                </c:pt>
              </c:numCache>
            </c:numRef>
          </c:val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4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1348836908410925E-3"/>
                  <c:y val="0.168909350011797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2E946B">
                  <a:alpha val="30000"/>
                </a:srgbClr>
              </a:solidFill>
              <a:ln>
                <a:solidFill>
                  <a:prstClr val="white">
                    <a:alpha val="50000"/>
                  </a:prst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Arkusz1!$E$2</c:f>
              <c:numCache>
                <c:formatCode>0.00%</c:formatCode>
                <c:ptCount val="1"/>
                <c:pt idx="0">
                  <c:v>0.33879999999999999</c:v>
                </c:pt>
              </c:numCache>
            </c:numRef>
          </c:val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9933"/>
            </a:solidFill>
            <a:ln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5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1.0269767381682468E-2"/>
                  <c:y val="0.239809571004403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42B051">
                  <a:alpha val="30000"/>
                </a:srgbClr>
              </a:solidFill>
              <a:ln>
                <a:solidFill>
                  <a:prstClr val="white">
                    <a:alpha val="50000"/>
                  </a:prst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Arkusz1!$F$2</c:f>
              <c:numCache>
                <c:formatCode>0.00%</c:formatCode>
                <c:ptCount val="1"/>
                <c:pt idx="0">
                  <c:v>0.32190000000000002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gapDepth val="53"/>
        <c:shape val="box"/>
        <c:axId val="410613648"/>
        <c:axId val="410608552"/>
        <c:axId val="0"/>
      </c:bar3DChart>
      <c:catAx>
        <c:axId val="41061364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one"/>
        <c:spPr>
          <a:solidFill>
            <a:schemeClr val="bg1"/>
          </a:solidFill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0608552"/>
        <c:crosses val="autoZero"/>
        <c:auto val="0"/>
        <c:lblAlgn val="ctr"/>
        <c:lblOffset val="100"/>
        <c:noMultiLvlLbl val="0"/>
      </c:catAx>
      <c:valAx>
        <c:axId val="410608552"/>
        <c:scaling>
          <c:orientation val="minMax"/>
          <c:min val="0"/>
        </c:scaling>
        <c:delete val="1"/>
        <c:axPos val="l"/>
        <c:numFmt formatCode="#,##0" sourceLinked="0"/>
        <c:majorTickMark val="out"/>
        <c:minorTickMark val="none"/>
        <c:tickLblPos val="nextTo"/>
        <c:crossAx val="410613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370037104588686E-2"/>
          <c:y val="0.1233663845271351"/>
          <c:w val="0.86435739760859953"/>
          <c:h val="7.87429216769297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lt1"/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3D24A-0646-416A-A48F-DBE46766B04C}" type="datetimeFigureOut">
              <a:rPr lang="pl-PL" smtClean="0"/>
              <a:pPr/>
              <a:t>2019-06-26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D1D17-0D2C-434E-B220-0D289222767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46259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50DB5-04D6-41BD-B22C-D5179ECB08F0}" type="datetimeFigureOut">
              <a:rPr lang="pl-PL" smtClean="0"/>
              <a:pPr/>
              <a:t>2019-06-26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D792C-2946-4E7F-8143-28140665FBD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37783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1962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0954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2155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795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988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8E07-335B-4A0C-B73D-F29E8EB0BB60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035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E08FF-A9ED-4DB6-B2DE-72692EDEAC28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241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2666-79AF-4B92-A193-D9B5EA4A2ADB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218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8E07-335B-4A0C-B73D-F29E8EB0BB60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48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57B0-6AA7-4E53-BB58-CDA12E49A76A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586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A32A-144E-4B13-B057-8ED4552C404D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71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43B3-9A70-40DC-BDC9-432A61A4A183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203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5548-B058-4DD6-9777-5967F82EAA54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6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1437-CC47-4ABD-BD29-488D01A332CE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335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842A-94CF-43E9-B2D1-DE58E0263E58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43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4AC7-B3F4-484B-8A66-ECF571351626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24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D57B0-6AA7-4E53-BB58-CDA12E49A76A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22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C97F-1BE8-41D4-8FB8-8A4D8C0562FB}" type="datetime1">
              <a:rPr lang="en-US" smtClean="0"/>
              <a:pPr/>
              <a:t>6/26/2019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69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D3F0-ACC7-4BF2-BC74-B4941E37AD97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90365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D3F0-ACC7-4BF2-BC74-B4941E37AD97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940499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D3F0-ACC7-4BF2-BC74-B4941E37AD97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8825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D3F0-ACC7-4BF2-BC74-B4941E37AD97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693493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D3F0-ACC7-4BF2-BC74-B4941E37AD97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4192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E08FF-A9ED-4DB6-B2DE-72692EDEAC28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513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32666-79AF-4B92-A193-D9B5EA4A2ADB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02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A32A-144E-4B13-B057-8ED4552C404D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269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43B3-9A70-40DC-BDC9-432A61A4A183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57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55548-B058-4DD6-9777-5967F82EAA54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40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1437-CC47-4ABD-BD29-488D01A332CE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8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842A-94CF-43E9-B2D1-DE58E0263E58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92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4AC7-B3F4-484B-8A66-ECF571351626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62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C97F-1BE8-41D4-8FB8-8A4D8C0562FB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41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D2BD3F0-ACC7-4BF2-BC74-B4941E37AD97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02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BD3F0-ACC7-4BF2-BC74-B4941E37AD97}" type="datetime1">
              <a:rPr lang="en-US" smtClean="0"/>
              <a:pPr/>
              <a:t>6/26/2019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35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  <p:sldLayoutId id="2147484074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000" b="1" dirty="0" smtClean="0">
                <a:solidFill>
                  <a:srgbClr val="002060"/>
                </a:solidFill>
              </a:rPr>
              <a:t>WYKONANIE </a:t>
            </a:r>
            <a:r>
              <a:rPr lang="pl-PL" sz="4000" b="1" dirty="0">
                <a:solidFill>
                  <a:srgbClr val="002060"/>
                </a:solidFill>
              </a:rPr>
              <a:t>BUDŻETU MIASTA </a:t>
            </a:r>
            <a:r>
              <a:rPr lang="pl-PL" sz="4000" b="1" dirty="0" smtClean="0">
                <a:solidFill>
                  <a:srgbClr val="002060"/>
                </a:solidFill>
              </a:rPr>
              <a:t>GORLICE ZA 2018 ROK.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1136949" y="5217256"/>
            <a:ext cx="10410952" cy="1069848"/>
          </a:xfrm>
        </p:spPr>
        <p:txBody>
          <a:bodyPr>
            <a:normAutofit/>
          </a:bodyPr>
          <a:lstStyle/>
          <a:p>
            <a:r>
              <a:rPr lang="pl-PL" sz="1800" i="1" dirty="0">
                <a:solidFill>
                  <a:schemeClr val="accent1">
                    <a:lumMod val="50000"/>
                  </a:schemeClr>
                </a:solidFill>
              </a:rPr>
              <a:t>Minął kolejny rok budżetowy i przyszedł czas na podsumowanie dokonań roku </a:t>
            </a:r>
            <a:r>
              <a:rPr lang="pl-PL" sz="1800" i="1" dirty="0" smtClean="0">
                <a:solidFill>
                  <a:schemeClr val="accent1">
                    <a:lumMod val="50000"/>
                  </a:schemeClr>
                </a:solidFill>
              </a:rPr>
              <a:t>2018.</a:t>
            </a:r>
            <a:endParaRPr lang="pl-PL" sz="18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02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8305" y="1030705"/>
            <a:ext cx="8596668" cy="1320800"/>
          </a:xfrm>
        </p:spPr>
        <p:txBody>
          <a:bodyPr>
            <a:normAutofit/>
          </a:bodyPr>
          <a:lstStyle/>
          <a:p>
            <a:r>
              <a:rPr lang="pl-PL" sz="3200" i="1" dirty="0" smtClean="0"/>
              <a:t>*</a:t>
            </a:r>
            <a:r>
              <a:rPr lang="pl-PL" sz="3200" i="1" dirty="0" smtClean="0"/>
              <a:t>Przebudowę </a:t>
            </a:r>
            <a:r>
              <a:rPr lang="pl-PL" sz="3200" i="1" dirty="0" smtClean="0"/>
              <a:t>ulicy Batorego – 212 tys. zł</a:t>
            </a:r>
            <a:endParaRPr lang="pl-PL" sz="3200" i="1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05" y="2201779"/>
            <a:ext cx="3994484" cy="3468771"/>
          </a:xfrm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4" y="2201779"/>
            <a:ext cx="4331201" cy="3468771"/>
          </a:xfrm>
        </p:spPr>
      </p:pic>
    </p:spTree>
    <p:extLst>
      <p:ext uri="{BB962C8B-B14F-4D97-AF65-F5344CB8AC3E}">
        <p14:creationId xmlns:p14="http://schemas.microsoft.com/office/powerpoint/2010/main" val="387360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0656" y="893706"/>
            <a:ext cx="8596139" cy="832104"/>
          </a:xfrm>
        </p:spPr>
        <p:txBody>
          <a:bodyPr>
            <a:normAutofit/>
          </a:bodyPr>
          <a:lstStyle/>
          <a:p>
            <a:r>
              <a:rPr lang="pl-PL" sz="3200" i="1" dirty="0" smtClean="0"/>
              <a:t>* </a:t>
            </a:r>
            <a:r>
              <a:rPr lang="pl-PL" sz="3200" i="1" dirty="0" smtClean="0"/>
              <a:t>Przebudowę ulicy </a:t>
            </a:r>
            <a:r>
              <a:rPr lang="pl-PL" sz="3200" i="1" dirty="0" smtClean="0"/>
              <a:t>Norwida – 198 tys. zł.</a:t>
            </a:r>
            <a:endParaRPr lang="pl-PL" sz="3200" i="1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141621"/>
            <a:ext cx="4170863" cy="3354223"/>
          </a:xfrm>
        </p:spPr>
      </p:pic>
      <p:pic>
        <p:nvPicPr>
          <p:cNvPr id="11" name="Symbol zastępczy zawartości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141622"/>
            <a:ext cx="4184650" cy="3354224"/>
          </a:xfrm>
        </p:spPr>
      </p:pic>
    </p:spTree>
    <p:extLst>
      <p:ext uri="{BB962C8B-B14F-4D97-AF65-F5344CB8AC3E}">
        <p14:creationId xmlns:p14="http://schemas.microsoft.com/office/powerpoint/2010/main" val="2074476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2591" y="1030705"/>
            <a:ext cx="8596668" cy="1320800"/>
          </a:xfrm>
        </p:spPr>
        <p:txBody>
          <a:bodyPr>
            <a:normAutofit/>
          </a:bodyPr>
          <a:lstStyle/>
          <a:p>
            <a:r>
              <a:rPr lang="pl-PL" sz="3200" i="1" dirty="0" smtClean="0"/>
              <a:t>* </a:t>
            </a:r>
            <a:r>
              <a:rPr lang="pl-PL" sz="3200" i="1" dirty="0" smtClean="0"/>
              <a:t>Przebudowę </a:t>
            </a:r>
            <a:r>
              <a:rPr lang="pl-PL" sz="3200" i="1" dirty="0" smtClean="0"/>
              <a:t>ulicy Dmowskiego – 183 tys. zł</a:t>
            </a:r>
            <a:endParaRPr lang="pl-PL" sz="3200" i="1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189747"/>
            <a:ext cx="4183062" cy="3480803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189747"/>
            <a:ext cx="4184650" cy="3480803"/>
          </a:xfrm>
        </p:spPr>
      </p:pic>
    </p:spTree>
    <p:extLst>
      <p:ext uri="{BB962C8B-B14F-4D97-AF65-F5344CB8AC3E}">
        <p14:creationId xmlns:p14="http://schemas.microsoft.com/office/powerpoint/2010/main" val="2315197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6668" y="759124"/>
            <a:ext cx="8935136" cy="923307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002060"/>
                </a:solidFill>
              </a:rPr>
              <a:t>Zrealizowano także szereg innych zadań mających na celu polepszenie warunków życia </a:t>
            </a:r>
            <a:r>
              <a:rPr lang="pl-PL" sz="2000" b="1" dirty="0" smtClean="0">
                <a:solidFill>
                  <a:srgbClr val="002060"/>
                </a:solidFill>
              </a:rPr>
              <a:t>mieszkańców </a:t>
            </a:r>
            <a:r>
              <a:rPr lang="pl-PL" sz="2000" b="1" dirty="0">
                <a:solidFill>
                  <a:srgbClr val="002060"/>
                </a:solidFill>
              </a:rPr>
              <a:t>w tym </a:t>
            </a:r>
            <a:r>
              <a:rPr lang="pl-PL" sz="2000" b="1" dirty="0" smtClean="0">
                <a:solidFill>
                  <a:srgbClr val="002060"/>
                </a:solidFill>
              </a:rPr>
              <a:t>między </a:t>
            </a:r>
            <a:r>
              <a:rPr lang="pl-PL" sz="2000" b="1" dirty="0">
                <a:solidFill>
                  <a:srgbClr val="002060"/>
                </a:solidFill>
              </a:rPr>
              <a:t>innymi: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77785" y="1834388"/>
            <a:ext cx="2630487" cy="259588"/>
          </a:xfrm>
        </p:spPr>
        <p:txBody>
          <a:bodyPr>
            <a:no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</a:rPr>
              <a:t>Kanalizację deszczową</a:t>
            </a:r>
            <a:endParaRPr lang="pl-PL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50" y="2179887"/>
            <a:ext cx="2469356" cy="1375157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279900" y="1805686"/>
            <a:ext cx="2741676" cy="288290"/>
          </a:xfrm>
        </p:spPr>
        <p:txBody>
          <a:bodyPr>
            <a:noAutofit/>
          </a:bodyPr>
          <a:lstStyle/>
          <a:p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Oświetlenia ulic, placów i dróg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Symbol zastępczy tekstu 2"/>
          <p:cNvSpPr txBox="1">
            <a:spLocks/>
          </p:cNvSpPr>
          <p:nvPr/>
        </p:nvSpPr>
        <p:spPr>
          <a:xfrm>
            <a:off x="1222246" y="3728720"/>
            <a:ext cx="2638425" cy="414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dirty="0" smtClean="0"/>
              <a:t>Obiekty sportowe -  „PUMTRUCK”</a:t>
            </a:r>
            <a:endParaRPr lang="pl-PL" sz="1400" dirty="0"/>
          </a:p>
        </p:txBody>
      </p:sp>
      <p:sp>
        <p:nvSpPr>
          <p:cNvPr id="12" name="Symbol zastępczy tekstu 4"/>
          <p:cNvSpPr txBox="1">
            <a:spLocks/>
          </p:cNvSpPr>
          <p:nvPr/>
        </p:nvSpPr>
        <p:spPr>
          <a:xfrm>
            <a:off x="7184378" y="1796885"/>
            <a:ext cx="2741676" cy="288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400" dirty="0" smtClean="0"/>
              <a:t>Nowe chodniki</a:t>
            </a:r>
            <a:endParaRPr lang="pl-PL" sz="1400" dirty="0"/>
          </a:p>
        </p:txBody>
      </p:sp>
      <p:sp>
        <p:nvSpPr>
          <p:cNvPr id="18" name="Symbol zastępczy tekstu 2"/>
          <p:cNvSpPr txBox="1">
            <a:spLocks/>
          </p:cNvSpPr>
          <p:nvPr/>
        </p:nvSpPr>
        <p:spPr>
          <a:xfrm>
            <a:off x="4175892" y="3728720"/>
            <a:ext cx="2638425" cy="360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400" dirty="0" smtClean="0"/>
              <a:t> Boisko przy MZS Nr 6</a:t>
            </a:r>
            <a:endParaRPr lang="pl-PL" sz="1400" dirty="0"/>
          </a:p>
        </p:txBody>
      </p:sp>
      <p:sp>
        <p:nvSpPr>
          <p:cNvPr id="23" name="Symbol zastępczy tekstu 2"/>
          <p:cNvSpPr txBox="1">
            <a:spLocks/>
          </p:cNvSpPr>
          <p:nvPr/>
        </p:nvSpPr>
        <p:spPr>
          <a:xfrm>
            <a:off x="7021576" y="3728720"/>
            <a:ext cx="2638425" cy="446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400" dirty="0" smtClean="0"/>
              <a:t> Infrastrukturę sportową </a:t>
            </a:r>
            <a:br>
              <a:rPr lang="pl-PL" sz="1400" dirty="0" smtClean="0"/>
            </a:br>
            <a:r>
              <a:rPr lang="pl-PL" sz="1400" dirty="0" smtClean="0"/>
              <a:t>w szkołach</a:t>
            </a:r>
            <a:endParaRPr lang="pl-PL" sz="1400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2179887"/>
            <a:ext cx="2626226" cy="1375157"/>
          </a:xfr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4" y="4316864"/>
            <a:ext cx="2549921" cy="157861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916" y="2179886"/>
            <a:ext cx="2488138" cy="1364003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4332611"/>
            <a:ext cx="2626226" cy="1562864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78" y="4316864"/>
            <a:ext cx="2588776" cy="157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69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35768" y="265878"/>
            <a:ext cx="10058400" cy="576072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002060"/>
                </a:solidFill>
              </a:rPr>
              <a:t>NADWYŻKA</a:t>
            </a:r>
            <a:endParaRPr lang="pl-PL" sz="2400" dirty="0">
              <a:solidFill>
                <a:srgbClr val="00206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801688" y="903732"/>
            <a:ext cx="8472314" cy="2734056"/>
          </a:xfrm>
        </p:spPr>
        <p:txBody>
          <a:bodyPr>
            <a:noAutofit/>
          </a:bodyPr>
          <a:lstStyle/>
          <a:p>
            <a:pPr lvl="0" algn="just"/>
            <a:r>
              <a:rPr lang="pl-PL" sz="1600" dirty="0"/>
              <a:t>Ważnym wskaźnikiem </a:t>
            </a:r>
            <a:r>
              <a:rPr lang="pl-PL" sz="1600" dirty="0" smtClean="0"/>
              <a:t>wykonania budżetu jest  </a:t>
            </a:r>
            <a:r>
              <a:rPr lang="pl-PL" sz="1600" b="1" dirty="0"/>
              <a:t>wysoka nadwyżka operacyjna</a:t>
            </a:r>
            <a:r>
              <a:rPr lang="pl-PL" sz="1600" dirty="0"/>
              <a:t> miasta.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b="1" dirty="0" smtClean="0"/>
              <a:t>W </a:t>
            </a:r>
            <a:r>
              <a:rPr lang="pl-PL" sz="1600" b="1" dirty="0"/>
              <a:t>2018 r. nadwyżka operacyjna powstająca z nadwyżki dochodów bieżących nad wydatkami bieżącymi wyniosła  </a:t>
            </a:r>
            <a:r>
              <a:rPr lang="pl-PL" sz="1600" b="1" dirty="0" smtClean="0"/>
              <a:t>9.650 tys. zł </a:t>
            </a:r>
            <a:r>
              <a:rPr lang="pl-PL" sz="1600" b="1" dirty="0"/>
              <a:t>przy planowanej </a:t>
            </a:r>
            <a:r>
              <a:rPr lang="pl-PL" sz="1600" b="1" dirty="0" smtClean="0"/>
              <a:t>4.409 tys. zł</a:t>
            </a:r>
            <a:r>
              <a:rPr lang="pl-PL" sz="1600" b="1" dirty="0"/>
              <a:t>.</a:t>
            </a:r>
            <a:r>
              <a:rPr lang="pl-PL" sz="1600" dirty="0"/>
              <a:t> Nadwyżka operacyjna  </a:t>
            </a:r>
            <a:r>
              <a:rPr lang="pl-PL" sz="1600" dirty="0" smtClean="0"/>
              <a:t>wpływa </a:t>
            </a:r>
            <a:r>
              <a:rPr lang="pl-PL" sz="1600" dirty="0"/>
              <a:t>korzystnie na wskaźniki obsługi długu w przyszłych latach. Nadwyżka operacyjna jest zależna nie tylko od osiąganych dochodów ale także od wysokości wydatków bieżących gminy. Analizując wykonanie budżetu w roku sprawozdawczym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dirty="0" smtClean="0"/>
              <a:t>i latach </a:t>
            </a:r>
            <a:r>
              <a:rPr lang="pl-PL" sz="1600" dirty="0"/>
              <a:t>poprzednich, bilansowanie się dochodów i wydatków bieżących  miasta  pozwalało na wypracowanie corocznie wysokiej nadwyżki operacyjnej, co przedstawia </a:t>
            </a:r>
            <a:r>
              <a:rPr lang="pl-PL" sz="1600" dirty="0" smtClean="0"/>
              <a:t>poniższy wykres.</a:t>
            </a:r>
            <a:endParaRPr lang="pl-PL" sz="1600" dirty="0"/>
          </a:p>
          <a:p>
            <a:pPr algn="just"/>
            <a:endParaRPr lang="pl-PL" sz="1800" dirty="0">
              <a:solidFill>
                <a:schemeClr val="tx1"/>
              </a:solidFill>
            </a:endParaRPr>
          </a:p>
        </p:txBody>
      </p:sp>
      <p:graphicFrame>
        <p:nvGraphicFramePr>
          <p:cNvPr id="15" name="Symbol zastępczy zawartości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4619891"/>
              </p:ext>
            </p:extLst>
          </p:nvPr>
        </p:nvGraphicFramePr>
        <p:xfrm>
          <a:off x="801688" y="3154267"/>
          <a:ext cx="8472314" cy="3602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Symbol zastępczy numeru slajdu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381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86968"/>
          </a:xfrm>
        </p:spPr>
        <p:txBody>
          <a:bodyPr>
            <a:normAutofit/>
          </a:bodyPr>
          <a:lstStyle/>
          <a:p>
            <a:r>
              <a:rPr lang="pl-PL" sz="3600" dirty="0" smtClean="0"/>
              <a:t>Stan zadłużenia miasta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2449" y="1203350"/>
            <a:ext cx="6686705" cy="50292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400" dirty="0">
                <a:latin typeface="+mj-lt"/>
              </a:rPr>
              <a:t>W </a:t>
            </a:r>
            <a:r>
              <a:rPr lang="pl-PL" sz="2400" dirty="0" smtClean="0">
                <a:latin typeface="+mj-lt"/>
              </a:rPr>
              <a:t>2018 </a:t>
            </a:r>
            <a:r>
              <a:rPr lang="pl-PL" sz="2400" dirty="0">
                <a:latin typeface="+mj-lt"/>
              </a:rPr>
              <a:t>roku dokonano spłat </a:t>
            </a:r>
            <a:r>
              <a:rPr lang="pl-PL" sz="2400" dirty="0" smtClean="0">
                <a:latin typeface="+mj-lt"/>
              </a:rPr>
              <a:t>kredytów </a:t>
            </a:r>
            <a:r>
              <a:rPr lang="pl-PL" sz="2400" dirty="0">
                <a:latin typeface="+mj-lt"/>
              </a:rPr>
              <a:t>na kwotę </a:t>
            </a:r>
            <a:r>
              <a:rPr lang="pl-PL" sz="2400" dirty="0" smtClean="0">
                <a:latin typeface="+mj-lt"/>
              </a:rPr>
              <a:t>4.682 tys. zł. </a:t>
            </a:r>
            <a:r>
              <a:rPr lang="pl-PL" sz="2400" dirty="0">
                <a:latin typeface="+mj-lt"/>
              </a:rPr>
              <a:t>Pierwotnie planowano zaciągnąć kredyty i pożyczki </a:t>
            </a:r>
            <a:r>
              <a:rPr lang="pl-PL" sz="2400" dirty="0" smtClean="0">
                <a:latin typeface="+mj-lt"/>
              </a:rPr>
              <a:t>w </a:t>
            </a:r>
            <a:r>
              <a:rPr lang="pl-PL" sz="2400" dirty="0">
                <a:latin typeface="+mj-lt"/>
              </a:rPr>
              <a:t>wysokości </a:t>
            </a:r>
            <a:r>
              <a:rPr lang="pl-PL" sz="2400" dirty="0" smtClean="0">
                <a:latin typeface="+mj-lt"/>
              </a:rPr>
              <a:t>10.925 </a:t>
            </a:r>
            <a:r>
              <a:rPr lang="pl-PL" sz="2400" dirty="0" smtClean="0">
                <a:latin typeface="+mj-lt"/>
              </a:rPr>
              <a:t>tys. </a:t>
            </a:r>
            <a:r>
              <a:rPr lang="pl-PL" sz="2400" dirty="0">
                <a:latin typeface="+mj-lt"/>
              </a:rPr>
              <a:t>zł. Ostatecznie zaciągnięto nowy </a:t>
            </a:r>
            <a:r>
              <a:rPr lang="pl-PL" sz="2400" dirty="0" smtClean="0">
                <a:latin typeface="+mj-lt"/>
              </a:rPr>
              <a:t>kredyt i pożyczkę </a:t>
            </a:r>
            <a:r>
              <a:rPr lang="pl-PL" sz="2400" dirty="0">
                <a:latin typeface="+mj-lt"/>
              </a:rPr>
              <a:t>w wysokości </a:t>
            </a:r>
            <a:r>
              <a:rPr lang="pl-PL" sz="2400" dirty="0" smtClean="0">
                <a:latin typeface="+mj-lt"/>
              </a:rPr>
              <a:t>5.185 zł</a:t>
            </a:r>
            <a:r>
              <a:rPr lang="pl-PL" sz="2400" dirty="0">
                <a:latin typeface="+mj-lt"/>
              </a:rPr>
              <a:t>, czyli </a:t>
            </a:r>
            <a:r>
              <a:rPr lang="pl-PL" sz="2400" dirty="0" smtClean="0">
                <a:latin typeface="+mj-lt"/>
              </a:rPr>
              <a:t/>
            </a:r>
            <a:br>
              <a:rPr lang="pl-PL" sz="2400" dirty="0" smtClean="0">
                <a:latin typeface="+mj-lt"/>
              </a:rPr>
            </a:br>
            <a:r>
              <a:rPr lang="pl-PL" sz="2400" dirty="0" smtClean="0">
                <a:latin typeface="+mj-lt"/>
              </a:rPr>
              <a:t>o </a:t>
            </a:r>
            <a:r>
              <a:rPr lang="pl-PL" sz="2400" b="1" dirty="0" smtClean="0">
                <a:latin typeface="+mj-lt"/>
              </a:rPr>
              <a:t>5.740 tys. </a:t>
            </a:r>
            <a:r>
              <a:rPr lang="pl-PL" sz="2400" b="1" dirty="0">
                <a:latin typeface="+mj-lt"/>
              </a:rPr>
              <a:t>zł </a:t>
            </a:r>
            <a:r>
              <a:rPr lang="pl-PL" sz="2400" dirty="0">
                <a:latin typeface="+mj-lt"/>
              </a:rPr>
              <a:t>mniej niż zakładał </a:t>
            </a:r>
            <a:r>
              <a:rPr lang="pl-PL" sz="2400" dirty="0" smtClean="0">
                <a:latin typeface="+mj-lt"/>
              </a:rPr>
              <a:t>plan. </a:t>
            </a:r>
            <a:r>
              <a:rPr lang="pl-PL" sz="2400" dirty="0">
                <a:latin typeface="+mj-lt"/>
              </a:rPr>
              <a:t>Stan zadłużenia miasta Gorlice na koniec </a:t>
            </a:r>
            <a:r>
              <a:rPr lang="pl-PL" sz="2400" dirty="0" smtClean="0">
                <a:latin typeface="+mj-lt"/>
              </a:rPr>
              <a:t>2018 roku wynosi </a:t>
            </a:r>
            <a:r>
              <a:rPr lang="pl-PL" sz="2400" dirty="0" smtClean="0">
                <a:latin typeface="+mj-lt"/>
              </a:rPr>
              <a:t>35.103 </a:t>
            </a:r>
            <a:r>
              <a:rPr lang="pl-PL" sz="2400" dirty="0" smtClean="0">
                <a:latin typeface="+mj-lt"/>
              </a:rPr>
              <a:t>tys. zł. </a:t>
            </a:r>
          </a:p>
          <a:p>
            <a:pPr marL="0" indent="0" algn="just">
              <a:buNone/>
            </a:pPr>
            <a:r>
              <a:rPr lang="pl-PL" sz="2400" b="1" dirty="0" smtClean="0">
                <a:latin typeface="+mj-lt"/>
              </a:rPr>
              <a:t>W 2018 roku </a:t>
            </a:r>
            <a:r>
              <a:rPr lang="pl-PL" sz="2400" b="1" dirty="0">
                <a:latin typeface="+mj-lt"/>
              </a:rPr>
              <a:t>zadłużenie Miasta wzrosło </a:t>
            </a:r>
            <a:r>
              <a:rPr lang="pl-PL" sz="2400" b="1" dirty="0" smtClean="0">
                <a:latin typeface="+mj-lt"/>
              </a:rPr>
              <a:t/>
            </a:r>
            <a:br>
              <a:rPr lang="pl-PL" sz="2400" b="1" dirty="0" smtClean="0">
                <a:latin typeface="+mj-lt"/>
              </a:rPr>
            </a:br>
            <a:r>
              <a:rPr lang="pl-PL" sz="2400" b="1" dirty="0" smtClean="0">
                <a:latin typeface="+mj-lt"/>
              </a:rPr>
              <a:t>zaledwie o</a:t>
            </a:r>
            <a:r>
              <a:rPr lang="pl-PL" sz="2400" b="1" dirty="0">
                <a:latin typeface="+mj-lt"/>
              </a:rPr>
              <a:t> </a:t>
            </a:r>
            <a:r>
              <a:rPr lang="pl-PL" sz="2400" b="1" dirty="0" smtClean="0">
                <a:latin typeface="+mj-lt"/>
              </a:rPr>
              <a:t>502 tys. zł.</a:t>
            </a:r>
            <a:r>
              <a:rPr lang="pl-PL" sz="2400" b="1" dirty="0" smtClean="0">
                <a:latin typeface="+mj-lt"/>
                <a:cs typeface="Times New Roman" panose="02020603050405020304" pitchFamily="18" charset="0"/>
              </a:rPr>
              <a:t> Relacja </a:t>
            </a:r>
            <a:r>
              <a:rPr lang="pl-PL" sz="2400" b="1" dirty="0">
                <a:latin typeface="+mj-lt"/>
                <a:cs typeface="Times New Roman" panose="02020603050405020304" pitchFamily="18" charset="0"/>
              </a:rPr>
              <a:t>łącznej kwoty długu do dochodów budżetowych </a:t>
            </a:r>
            <a:r>
              <a:rPr lang="pl-PL" sz="2400" b="1" dirty="0" smtClean="0">
                <a:latin typeface="+mj-lt"/>
                <a:cs typeface="Times New Roman" panose="02020603050405020304" pitchFamily="18" charset="0"/>
              </a:rPr>
              <a:t>w 2018 </a:t>
            </a:r>
            <a:r>
              <a:rPr lang="pl-PL" sz="2400" b="1" dirty="0">
                <a:latin typeface="+mj-lt"/>
                <a:cs typeface="Times New Roman" panose="02020603050405020304" pitchFamily="18" charset="0"/>
              </a:rPr>
              <a:t>roku wyniosła </a:t>
            </a:r>
            <a:r>
              <a:rPr lang="pl-PL" sz="2400" b="1" dirty="0" smtClean="0">
                <a:latin typeface="+mj-lt"/>
                <a:cs typeface="Times New Roman" panose="02020603050405020304" pitchFamily="18" charset="0"/>
              </a:rPr>
              <a:t>32 </a:t>
            </a:r>
            <a:r>
              <a:rPr lang="pl-PL" sz="2400" b="1" dirty="0">
                <a:latin typeface="+mj-lt"/>
                <a:cs typeface="Times New Roman" panose="02020603050405020304" pitchFamily="18" charset="0"/>
              </a:rPr>
              <a:t>% a w 2014 roku </a:t>
            </a:r>
            <a:r>
              <a:rPr lang="pl-PL" sz="2400" b="1" dirty="0" smtClean="0">
                <a:latin typeface="+mj-lt"/>
                <a:cs typeface="Times New Roman" panose="02020603050405020304" pitchFamily="18" charset="0"/>
              </a:rPr>
              <a:t>37</a:t>
            </a:r>
            <a:r>
              <a:rPr lang="pl-PL" sz="2400" b="1" dirty="0" smtClean="0">
                <a:latin typeface="+mj-lt"/>
                <a:cs typeface="Times New Roman" panose="02020603050405020304" pitchFamily="18" charset="0"/>
              </a:rPr>
              <a:t>% .</a:t>
            </a:r>
            <a:endParaRPr lang="pl-PL" sz="2400" b="1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2400" b="1" dirty="0"/>
          </a:p>
        </p:txBody>
      </p:sp>
      <p:graphicFrame>
        <p:nvGraphicFramePr>
          <p:cNvPr id="9" name="Symbol zastępczy zawartości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13123621"/>
              </p:ext>
            </p:extLst>
          </p:nvPr>
        </p:nvGraphicFramePr>
        <p:xfrm>
          <a:off x="7039155" y="621102"/>
          <a:ext cx="4946558" cy="6090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643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37980" y="1445767"/>
            <a:ext cx="8936022" cy="553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</a:pPr>
            <a:r>
              <a:rPr lang="pl-PL" sz="2400" b="1" dirty="0"/>
              <a:t>Zrealizowane w 2018 roku dochody </a:t>
            </a:r>
            <a:r>
              <a:rPr lang="pl-PL" sz="2400" b="1" dirty="0" smtClean="0"/>
              <a:t>i </a:t>
            </a:r>
            <a:r>
              <a:rPr lang="pl-PL" sz="2400" b="1" dirty="0"/>
              <a:t>wydatki  pozwoliły na uzyskanie na koniec roku nadwyżki budżetu w kwocie 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1.246 </a:t>
            </a:r>
            <a:r>
              <a:rPr lang="pl-PL" sz="2400" b="1" dirty="0" smtClean="0"/>
              <a:t>tys. </a:t>
            </a:r>
            <a:r>
              <a:rPr lang="pl-PL" sz="2400" b="1" dirty="0"/>
              <a:t>zł.</a:t>
            </a:r>
            <a:r>
              <a:rPr lang="pl-PL" sz="2400" dirty="0"/>
              <a:t> </a:t>
            </a:r>
            <a:endParaRPr lang="pl-PL" sz="2400" dirty="0" smtClean="0"/>
          </a:p>
          <a:p>
            <a:pPr lvl="0" algn="just">
              <a:spcBef>
                <a:spcPts val="600"/>
              </a:spcBef>
            </a:pPr>
            <a:r>
              <a:rPr lang="pl-PL" sz="2400" dirty="0" smtClean="0"/>
              <a:t>Wynik </a:t>
            </a:r>
            <a:r>
              <a:rPr lang="pl-PL" sz="2400" dirty="0"/>
              <a:t>jest efektem dobrze wykonanych dochodów bieżących budżetu oraz poniesionych mniejszych </a:t>
            </a:r>
            <a:r>
              <a:rPr lang="pl-PL" sz="2400" dirty="0" smtClean="0"/>
              <a:t>wydatków inwestycyjnych </a:t>
            </a:r>
            <a:r>
              <a:rPr lang="pl-PL" sz="2400" dirty="0"/>
              <a:t>i bieżących. </a:t>
            </a:r>
            <a:endParaRPr lang="pl-PL" sz="2400" dirty="0" smtClean="0"/>
          </a:p>
          <a:p>
            <a:pPr lvl="0" algn="just">
              <a:spcBef>
                <a:spcPts val="600"/>
              </a:spcBef>
            </a:pPr>
            <a:endParaRPr lang="pl-PL" sz="2400" dirty="0" smtClean="0"/>
          </a:p>
          <a:p>
            <a:pPr lvl="0" algn="just">
              <a:spcBef>
                <a:spcPts val="600"/>
              </a:spcBef>
            </a:pPr>
            <a:r>
              <a:rPr lang="pl-PL" sz="2400" b="1" dirty="0" smtClean="0"/>
              <a:t>W </a:t>
            </a:r>
            <a:r>
              <a:rPr lang="pl-PL" sz="2400" b="1" dirty="0"/>
              <a:t>wyniku rozliczenia budżetu uzyskano wolne środki finansowe w </a:t>
            </a:r>
            <a:r>
              <a:rPr lang="pl-PL" sz="2400" b="1" dirty="0" smtClean="0"/>
              <a:t>kwocie: 5.988 tys</a:t>
            </a:r>
            <a:r>
              <a:rPr lang="pl-PL" sz="2400" b="1" dirty="0"/>
              <a:t>. zł</a:t>
            </a:r>
            <a:r>
              <a:rPr lang="pl-PL" sz="2400" b="1" dirty="0" smtClean="0"/>
              <a:t>.</a:t>
            </a:r>
          </a:p>
          <a:p>
            <a:pPr algn="just">
              <a:spcBef>
                <a:spcPts val="600"/>
              </a:spcBef>
            </a:pPr>
            <a:r>
              <a:rPr lang="pl-PL" sz="2400" dirty="0"/>
              <a:t>Na zadania inwestycyjne nakłady finansowe były niższe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o</a:t>
            </a:r>
            <a:r>
              <a:rPr lang="pl-PL" sz="2400" dirty="0"/>
              <a:t> 1.127 tys. zł, a na bieżące o 3.072 tys. zł. </a:t>
            </a:r>
          </a:p>
          <a:p>
            <a:pPr lvl="0" algn="just">
              <a:spcBef>
                <a:spcPts val="600"/>
              </a:spcBef>
            </a:pPr>
            <a:endParaRPr lang="pl-PL" sz="2800" dirty="0"/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pl-PL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691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58368" y="1290491"/>
            <a:ext cx="8822516" cy="455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pl-PL" sz="3200" b="1" dirty="0" smtClean="0"/>
              <a:t>Zadania </a:t>
            </a:r>
            <a:r>
              <a:rPr lang="pl-PL" sz="3200" b="1" dirty="0"/>
              <a:t>ustalone w budżecie miasta zrealizowano na poziomie zadawalającym, na przestrzeni całego </a:t>
            </a:r>
            <a:r>
              <a:rPr lang="pl-PL" sz="3200" b="1" dirty="0" smtClean="0"/>
              <a:t>2018 </a:t>
            </a:r>
            <a:r>
              <a:rPr lang="pl-PL" sz="3200" b="1" dirty="0"/>
              <a:t>roku utrzymana była dobra płynność finansowa. </a:t>
            </a:r>
            <a:endParaRPr lang="pl-PL" sz="3200" b="1" dirty="0" smtClean="0"/>
          </a:p>
          <a:p>
            <a:pPr algn="just">
              <a:lnSpc>
                <a:spcPct val="107000"/>
              </a:lnSpc>
            </a:pPr>
            <a:r>
              <a:rPr lang="pl-PL" sz="3200" b="1" dirty="0" smtClean="0"/>
              <a:t>Analiza </a:t>
            </a:r>
            <a:r>
              <a:rPr lang="pl-PL" sz="3200" b="1" dirty="0"/>
              <a:t>wykonania budżetu wykazuje na stabilną kondycję finansową miasta, 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/>
              <a:t>co </a:t>
            </a:r>
            <a:r>
              <a:rPr lang="pl-PL" sz="3200" b="1" dirty="0"/>
              <a:t>potwierdza realizacja wszystkich zadań należących  do samorządu.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3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Prostokąt 2"/>
          <p:cNvSpPr/>
          <p:nvPr/>
        </p:nvSpPr>
        <p:spPr>
          <a:xfrm>
            <a:off x="530352" y="1434918"/>
            <a:ext cx="9383669" cy="3743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b="1" dirty="0"/>
              <a:t>Skład Orzekający Regionalnej Izby Obrachunkowej w Krakowie Zespół w Nowym Sączu Uchwałą Nr </a:t>
            </a:r>
            <a:r>
              <a:rPr lang="pl-PL" sz="3200" b="1" dirty="0" smtClean="0"/>
              <a:t>SO.X/423/25/19 </a:t>
            </a:r>
            <a:r>
              <a:rPr lang="pl-PL" sz="3200" b="1" dirty="0"/>
              <a:t>z 3</a:t>
            </a:r>
            <a:r>
              <a:rPr lang="pl-PL" sz="3200" b="1" dirty="0" smtClean="0"/>
              <a:t> </a:t>
            </a:r>
            <a:r>
              <a:rPr lang="pl-PL" sz="3200" b="1" dirty="0"/>
              <a:t>kwietnia </a:t>
            </a:r>
            <a:r>
              <a:rPr lang="pl-PL" sz="3200" b="1" dirty="0" smtClean="0"/>
              <a:t>2019 </a:t>
            </a:r>
            <a:r>
              <a:rPr lang="pl-PL" sz="3200" b="1" dirty="0"/>
              <a:t>roku postanowił pozytywnie zaopiniować przedłożone przez Burmistrza Miasta Gorlice sprawozdanie </a:t>
            </a:r>
            <a:r>
              <a:rPr lang="pl-PL" sz="3200" b="1" dirty="0" smtClean="0"/>
              <a:t>z </a:t>
            </a:r>
            <a:r>
              <a:rPr lang="pl-PL" sz="3200" b="1" dirty="0"/>
              <a:t>wykonanie budżetu miasta za </a:t>
            </a:r>
            <a:r>
              <a:rPr lang="pl-PL" sz="3200" b="1" dirty="0" smtClean="0"/>
              <a:t>2018 </a:t>
            </a:r>
            <a:r>
              <a:rPr lang="pl-PL" sz="3200" b="1" dirty="0"/>
              <a:t>rok.</a:t>
            </a:r>
          </a:p>
        </p:txBody>
      </p:sp>
    </p:spTree>
    <p:extLst>
      <p:ext uri="{BB962C8B-B14F-4D97-AF65-F5344CB8AC3E}">
        <p14:creationId xmlns:p14="http://schemas.microsoft.com/office/powerpoint/2010/main" val="413530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1665697"/>
            <a:ext cx="8596668" cy="1826581"/>
          </a:xfrm>
        </p:spPr>
        <p:txBody>
          <a:bodyPr>
            <a:normAutofit/>
          </a:bodyPr>
          <a:lstStyle/>
          <a:p>
            <a:r>
              <a:rPr lang="pl-PL" sz="4400" dirty="0" smtClean="0"/>
              <a:t>Dziękuję za uwagę.</a:t>
            </a:r>
            <a:endParaRPr lang="pl-PL" sz="4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65774" y="5084064"/>
            <a:ext cx="6424889" cy="1060704"/>
          </a:xfrm>
        </p:spPr>
        <p:txBody>
          <a:bodyPr>
            <a:normAutofit/>
          </a:bodyPr>
          <a:lstStyle/>
          <a:p>
            <a:pPr algn="r"/>
            <a:r>
              <a:rPr lang="pl-PL" b="1" dirty="0" smtClean="0">
                <a:solidFill>
                  <a:srgbClr val="002060"/>
                </a:solidFill>
              </a:rPr>
              <a:t>Burmistrz Miasta Gorlice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910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</a:rPr>
              <a:t>Podstawowe założenia wykonania budżetu w 2018 roku</a:t>
            </a:r>
            <a:endParaRPr lang="pl-PL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b="1" dirty="0"/>
              <a:t>W 2018 roku budżet został wykonany zgodnie z przyjętymi założeniami.</a:t>
            </a:r>
          </a:p>
          <a:p>
            <a:pPr algn="just"/>
            <a:r>
              <a:rPr lang="pl-PL" b="1" dirty="0"/>
              <a:t>Wykonanie podstawowych założeń budżetu w 2018 r. to zrealizowanie dochodów w 102 % </a:t>
            </a:r>
            <a:r>
              <a:rPr lang="pl-PL" b="1" dirty="0" smtClean="0"/>
              <a:t>i </a:t>
            </a:r>
            <a:r>
              <a:rPr lang="pl-PL" b="1" dirty="0"/>
              <a:t>wydatków w 96 %. </a:t>
            </a:r>
            <a:endParaRPr lang="pl-PL" b="1" dirty="0" smtClean="0"/>
          </a:p>
          <a:p>
            <a:pPr algn="just"/>
            <a:r>
              <a:rPr lang="pl-PL" b="1" dirty="0" smtClean="0"/>
              <a:t>Plan </a:t>
            </a:r>
            <a:r>
              <a:rPr lang="pl-PL" b="1" dirty="0"/>
              <a:t>deficytu  budżetu zmniejszono w stosunku do planowanego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w Uchwale Budżetowej o </a:t>
            </a:r>
            <a:r>
              <a:rPr lang="pl-PL" b="1" dirty="0"/>
              <a:t>1. 508 tys. zł  i ostatecznie osiągnięto nadwyżkę w kwocie 1.246 tys. zł. </a:t>
            </a:r>
            <a:endParaRPr lang="pl-PL" b="1" dirty="0" smtClean="0"/>
          </a:p>
          <a:p>
            <a:pPr algn="just"/>
            <a:r>
              <a:rPr lang="pl-PL" b="1" dirty="0"/>
              <a:t>D</a:t>
            </a:r>
            <a:r>
              <a:rPr lang="pl-PL" b="1" dirty="0" smtClean="0"/>
              <a:t>okonano </a:t>
            </a:r>
            <a:r>
              <a:rPr lang="pl-PL" b="1" dirty="0"/>
              <a:t>korekty planu kredytów i ostatecznie kredyty zaciągnięto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o </a:t>
            </a:r>
            <a:r>
              <a:rPr lang="pl-PL" b="1" dirty="0" smtClean="0"/>
              <a:t>ponad </a:t>
            </a:r>
            <a:r>
              <a:rPr lang="pl-PL" b="1" dirty="0"/>
              <a:t>5.700 </a:t>
            </a:r>
            <a:r>
              <a:rPr lang="pl-PL" b="1" dirty="0" smtClean="0"/>
              <a:t>tys. </a:t>
            </a:r>
            <a:r>
              <a:rPr lang="pl-PL" b="1" dirty="0"/>
              <a:t>zł mniej niż </a:t>
            </a:r>
            <a:r>
              <a:rPr lang="pl-PL" b="1" dirty="0" smtClean="0"/>
              <a:t>planowano.</a:t>
            </a:r>
            <a:endParaRPr lang="pl-PL" b="1" dirty="0"/>
          </a:p>
          <a:p>
            <a:pPr algn="just"/>
            <a:r>
              <a:rPr lang="pl-PL" b="1" dirty="0"/>
              <a:t>R</a:t>
            </a:r>
            <a:r>
              <a:rPr lang="pl-PL" b="1" dirty="0" smtClean="0"/>
              <a:t>ozchody </a:t>
            </a:r>
            <a:r>
              <a:rPr lang="pl-PL" b="1" dirty="0"/>
              <a:t>budżetu wykonano zgodnie </a:t>
            </a:r>
            <a:r>
              <a:rPr lang="pl-PL" b="1" dirty="0" smtClean="0"/>
              <a:t>z </a:t>
            </a:r>
            <a:r>
              <a:rPr lang="pl-PL" b="1" dirty="0"/>
              <a:t>założeniami i spłacono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w </a:t>
            </a:r>
            <a:r>
              <a:rPr lang="pl-PL" b="1" dirty="0"/>
              <a:t>związku </a:t>
            </a:r>
            <a:r>
              <a:rPr lang="pl-PL" b="1" dirty="0" smtClean="0"/>
              <a:t>z tym </a:t>
            </a:r>
            <a:r>
              <a:rPr lang="pl-PL" b="1" dirty="0"/>
              <a:t>raty kredytów zaciągniętych w latach poprzednich </a:t>
            </a:r>
            <a:br>
              <a:rPr lang="pl-PL" b="1" dirty="0"/>
            </a:br>
            <a:r>
              <a:rPr lang="pl-PL" b="1" dirty="0" smtClean="0"/>
              <a:t>w </a:t>
            </a:r>
            <a:r>
              <a:rPr lang="pl-PL" b="1" dirty="0"/>
              <a:t>kwocie </a:t>
            </a:r>
            <a:r>
              <a:rPr lang="pl-PL" b="1" dirty="0" smtClean="0"/>
              <a:t>4.682 tys. </a:t>
            </a:r>
            <a:r>
              <a:rPr lang="pl-PL" b="1" dirty="0"/>
              <a:t>zł.</a:t>
            </a:r>
          </a:p>
          <a:p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228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448155"/>
          </a:xfrm>
        </p:spPr>
        <p:txBody>
          <a:bodyPr>
            <a:normAutofit/>
          </a:bodyPr>
          <a:lstStyle/>
          <a:p>
            <a:r>
              <a:rPr lang="pl-PL" sz="1800" b="1" dirty="0" smtClean="0">
                <a:solidFill>
                  <a:schemeClr val="accent1">
                    <a:lumMod val="50000"/>
                  </a:schemeClr>
                </a:solidFill>
              </a:rPr>
              <a:t>Osiągnięte DOCHODY W 2018 ROKU zamknęły </a:t>
            </a:r>
            <a:r>
              <a:rPr lang="pl-PL" sz="1800" b="1" dirty="0">
                <a:solidFill>
                  <a:schemeClr val="accent1">
                    <a:lumMod val="50000"/>
                  </a:schemeClr>
                </a:solidFill>
              </a:rPr>
              <a:t>się </a:t>
            </a:r>
            <a:r>
              <a:rPr lang="pl-PL" sz="1800" b="1" dirty="0" smtClean="0">
                <a:solidFill>
                  <a:schemeClr val="accent1">
                    <a:lumMod val="50000"/>
                  </a:schemeClr>
                </a:solidFill>
              </a:rPr>
              <a:t>kwotą 102.105 tys</a:t>
            </a:r>
            <a:r>
              <a:rPr lang="pl-PL" sz="18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pl-PL" sz="1800" b="1" dirty="0" smtClean="0">
                <a:solidFill>
                  <a:schemeClr val="accent1">
                    <a:lumMod val="50000"/>
                  </a:schemeClr>
                </a:solidFill>
              </a:rPr>
              <a:t>zł</a:t>
            </a:r>
            <a:endParaRPr lang="pl-PL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42043" y="1278862"/>
            <a:ext cx="6317541" cy="4762500"/>
          </a:xfrm>
        </p:spPr>
        <p:txBody>
          <a:bodyPr>
            <a:noAutofit/>
          </a:bodyPr>
          <a:lstStyle/>
          <a:p>
            <a:pPr algn="just"/>
            <a:r>
              <a:rPr lang="pl-PL" sz="1500" dirty="0"/>
              <a:t>Analizując wykonanie budżetu w stosunku do 2017 roku należy stwierdzić, że w 2018 roku </a:t>
            </a:r>
            <a:r>
              <a:rPr lang="pl-PL" sz="1500" dirty="0" smtClean="0"/>
              <a:t>wystąpił</a:t>
            </a:r>
            <a:r>
              <a:rPr lang="pl-PL" sz="1500" dirty="0" smtClean="0"/>
              <a:t> </a:t>
            </a:r>
            <a:r>
              <a:rPr lang="pl-PL" sz="1500" dirty="0"/>
              <a:t>wzrost dochodów bieżących </a:t>
            </a:r>
            <a:r>
              <a:rPr lang="pl-PL" sz="1500" dirty="0" smtClean="0"/>
              <a:t/>
            </a:r>
            <a:br>
              <a:rPr lang="pl-PL" sz="1500" dirty="0" smtClean="0"/>
            </a:br>
            <a:r>
              <a:rPr lang="pl-PL" sz="1500" dirty="0" smtClean="0"/>
              <a:t>i </a:t>
            </a:r>
            <a:r>
              <a:rPr lang="pl-PL" sz="1500" dirty="0"/>
              <a:t>majątkowych w porównaniu do wykonania za 2017 r. Wskaźnik wzrostu dochodów ogółem wynosi </a:t>
            </a:r>
            <a:r>
              <a:rPr lang="pl-PL" sz="1500" dirty="0" smtClean="0"/>
              <a:t>6,8 %. </a:t>
            </a:r>
            <a:r>
              <a:rPr lang="pl-PL" sz="1500" dirty="0"/>
              <a:t>Wskaźnik wzrostu dochodów bieżących wynosi 5,3  % i wynika  ze zrealizowania na dobrym poziomie dochodów własnych </a:t>
            </a:r>
            <a:r>
              <a:rPr lang="pl-PL" sz="1500" dirty="0" smtClean="0"/>
              <a:t>oraz</a:t>
            </a:r>
            <a:r>
              <a:rPr lang="pl-PL" sz="1500" dirty="0"/>
              <a:t> </a:t>
            </a:r>
            <a:r>
              <a:rPr lang="pl-PL" sz="1500" dirty="0" smtClean="0"/>
              <a:t>udziałów. </a:t>
            </a:r>
            <a:r>
              <a:rPr lang="pl-PL" sz="1500" dirty="0"/>
              <a:t>W</a:t>
            </a:r>
            <a:r>
              <a:rPr lang="pl-PL" sz="1500" dirty="0" smtClean="0"/>
              <a:t>zrost </a:t>
            </a:r>
            <a:r>
              <a:rPr lang="pl-PL" sz="1500" dirty="0"/>
              <a:t>dochodów majątkowych </a:t>
            </a:r>
            <a:r>
              <a:rPr lang="pl-PL" sz="1500" dirty="0" smtClean="0"/>
              <a:t>wyniósł 46 </a:t>
            </a:r>
            <a:r>
              <a:rPr lang="pl-PL" sz="1500" dirty="0"/>
              <a:t>% w stosunku do 2017 roku. </a:t>
            </a:r>
            <a:r>
              <a:rPr lang="pl-PL" sz="1500" dirty="0" smtClean="0"/>
              <a:t/>
            </a:r>
            <a:br>
              <a:rPr lang="pl-PL" sz="1500" dirty="0" smtClean="0"/>
            </a:br>
            <a:r>
              <a:rPr lang="pl-PL" sz="1500" dirty="0" smtClean="0"/>
              <a:t>W </a:t>
            </a:r>
            <a:r>
              <a:rPr lang="pl-PL" sz="1500" dirty="0"/>
              <a:t>2018 wpłynęła na konto dochodów dotacja pozyskana z UE </a:t>
            </a:r>
            <a:r>
              <a:rPr lang="pl-PL" sz="1500" dirty="0" smtClean="0"/>
              <a:t/>
            </a:r>
            <a:br>
              <a:rPr lang="pl-PL" sz="1500" dirty="0" smtClean="0"/>
            </a:br>
            <a:r>
              <a:rPr lang="pl-PL" sz="1500" dirty="0" smtClean="0"/>
              <a:t>w </a:t>
            </a:r>
            <a:r>
              <a:rPr lang="pl-PL" sz="1500" dirty="0"/>
              <a:t>związku z zakończeniem realizacji zadani pn. „Rewitalizacja Parku Miejskiego</a:t>
            </a:r>
            <a:r>
              <a:rPr lang="pl-PL" sz="1500" dirty="0" smtClean="0"/>
              <a:t>”.</a:t>
            </a:r>
            <a:endParaRPr lang="pl-PL" sz="1500" dirty="0"/>
          </a:p>
          <a:p>
            <a:pPr algn="just"/>
            <a:r>
              <a:rPr lang="pl-PL" sz="1500" dirty="0"/>
              <a:t>Wpływy </a:t>
            </a:r>
            <a:r>
              <a:rPr lang="pl-PL" sz="1500" dirty="0" smtClean="0"/>
              <a:t>z udziałów stanowiły </a:t>
            </a:r>
            <a:r>
              <a:rPr lang="pl-PL" sz="1500" dirty="0"/>
              <a:t>22 % dochodów </a:t>
            </a:r>
            <a:r>
              <a:rPr lang="pl-PL" sz="1500" dirty="0" smtClean="0"/>
              <a:t>ogółem </a:t>
            </a:r>
            <a:r>
              <a:rPr lang="pl-PL" sz="1500" dirty="0" smtClean="0"/>
              <a:t/>
            </a:r>
            <a:br>
              <a:rPr lang="pl-PL" sz="1500" dirty="0" smtClean="0"/>
            </a:br>
            <a:r>
              <a:rPr lang="pl-PL" sz="1500" dirty="0" smtClean="0"/>
              <a:t>i </a:t>
            </a:r>
            <a:r>
              <a:rPr lang="pl-PL" sz="1500" dirty="0"/>
              <a:t>wyniosły </a:t>
            </a:r>
            <a:r>
              <a:rPr lang="pl-PL" sz="1500" dirty="0" smtClean="0"/>
              <a:t>22.542 tys. </a:t>
            </a:r>
            <a:r>
              <a:rPr lang="pl-PL" sz="1500" dirty="0"/>
              <a:t>zł. </a:t>
            </a:r>
            <a:r>
              <a:rPr lang="pl-PL" sz="1500" dirty="0" smtClean="0"/>
              <a:t>W </a:t>
            </a:r>
            <a:r>
              <a:rPr lang="pl-PL" sz="1500" dirty="0"/>
              <a:t>porównaniu do roku poprzedniego odnotowano wzrost wpływów z tytułu udziałów o </a:t>
            </a:r>
            <a:r>
              <a:rPr lang="pl-PL" sz="1500" dirty="0" smtClean="0"/>
              <a:t>2.244 tys. </a:t>
            </a:r>
            <a:r>
              <a:rPr lang="pl-PL" sz="1500" dirty="0"/>
              <a:t>zł.</a:t>
            </a:r>
          </a:p>
          <a:p>
            <a:pPr algn="just"/>
            <a:r>
              <a:rPr lang="pl-PL" sz="1500" dirty="0"/>
              <a:t>Dochody bieżące są wyższe o 2,1 % od założonego planu to jest </a:t>
            </a:r>
            <a:r>
              <a:rPr lang="pl-PL" sz="1500" dirty="0" smtClean="0"/>
              <a:t/>
            </a:r>
            <a:br>
              <a:rPr lang="pl-PL" sz="1500" dirty="0" smtClean="0"/>
            </a:br>
            <a:r>
              <a:rPr lang="pl-PL" sz="1500" dirty="0" smtClean="0"/>
              <a:t>o </a:t>
            </a:r>
            <a:r>
              <a:rPr lang="pl-PL" sz="1500" dirty="0"/>
              <a:t>ponad 2.169 tys. zł, w tym z podatków  lokalnych i opłat o ponad 536 tys. zł  a z udziałów w podatku PIT i CIT  o ponad 1.643 tys. zł.  </a:t>
            </a:r>
          </a:p>
        </p:txBody>
      </p:sp>
      <p:graphicFrame>
        <p:nvGraphicFramePr>
          <p:cNvPr id="22" name="Symbol zastępczy zawartości 2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10449990"/>
              </p:ext>
            </p:extLst>
          </p:nvPr>
        </p:nvGraphicFramePr>
        <p:xfrm>
          <a:off x="7059584" y="1278862"/>
          <a:ext cx="4479758" cy="54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323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2700" y="678398"/>
            <a:ext cx="8596668" cy="1320800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Wydatki budżetu Miasta Gorlice zostały wykonane w kwocie </a:t>
            </a:r>
            <a:r>
              <a:rPr lang="pl-PL" sz="2400" dirty="0" smtClean="0">
                <a:solidFill>
                  <a:schemeClr val="accent1">
                    <a:lumMod val="75000"/>
                  </a:schemeClr>
                </a:solidFill>
              </a:rPr>
              <a:t>107. 778 tys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. zł, co stanowi </a:t>
            </a:r>
            <a:r>
              <a:rPr lang="pl-PL" sz="2400" dirty="0" smtClean="0">
                <a:solidFill>
                  <a:schemeClr val="accent1">
                    <a:lumMod val="75000"/>
                  </a:schemeClr>
                </a:solidFill>
              </a:rPr>
              <a:t>96,3 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% planu </a:t>
            </a:r>
            <a:r>
              <a:rPr lang="pl-PL" sz="2400" dirty="0" smtClean="0">
                <a:solidFill>
                  <a:schemeClr val="accent1">
                    <a:lumMod val="75000"/>
                  </a:schemeClr>
                </a:solidFill>
              </a:rPr>
              <a:t>rocznego.</a:t>
            </a:r>
            <a:endParaRPr lang="pl-P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72700" y="1521361"/>
            <a:ext cx="9644160" cy="21579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300" dirty="0"/>
              <a:t>Racjonalne gospodarowanie środkami publicznymi przez wszystkie jednostki organizacyjne miasta umożliwiły realizację zadań bieżących na kwotę </a:t>
            </a:r>
            <a:r>
              <a:rPr lang="pl-PL" sz="2300" dirty="0" smtClean="0"/>
              <a:t>93.985 tys</a:t>
            </a:r>
            <a:r>
              <a:rPr lang="pl-PL" sz="2300" dirty="0"/>
              <a:t>. zł, </a:t>
            </a:r>
            <a:r>
              <a:rPr lang="pl-PL" sz="2300" dirty="0" smtClean="0"/>
              <a:t>oraz </a:t>
            </a:r>
            <a:r>
              <a:rPr lang="pl-PL" sz="2300" dirty="0"/>
              <a:t>wykonanie zadań inwestycyjnych na kwotę </a:t>
            </a:r>
            <a:r>
              <a:rPr lang="pl-PL" sz="2300" dirty="0" smtClean="0"/>
              <a:t>13.793 </a:t>
            </a:r>
            <a:r>
              <a:rPr lang="pl-PL" sz="2300" dirty="0"/>
              <a:t>tys. zł</a:t>
            </a:r>
            <a:r>
              <a:rPr lang="pl-PL" sz="2300" dirty="0" smtClean="0"/>
              <a:t>.</a:t>
            </a:r>
            <a:r>
              <a:rPr lang="pl-PL" sz="2300" dirty="0"/>
              <a:t> Wydatki realizowano w sposób oszczędny </a:t>
            </a:r>
            <a:r>
              <a:rPr lang="pl-PL" sz="2300" dirty="0" smtClean="0"/>
              <a:t/>
            </a:r>
            <a:br>
              <a:rPr lang="pl-PL" sz="2300" dirty="0" smtClean="0"/>
            </a:br>
            <a:r>
              <a:rPr lang="pl-PL" sz="2300" dirty="0" smtClean="0"/>
              <a:t>i </a:t>
            </a:r>
            <a:r>
              <a:rPr lang="pl-PL" sz="2300" dirty="0"/>
              <a:t>gospodarny </a:t>
            </a:r>
            <a:r>
              <a:rPr lang="pl-PL" sz="2300" dirty="0" smtClean="0"/>
              <a:t>z zachowaniem </a:t>
            </a:r>
            <a:r>
              <a:rPr lang="pl-PL" sz="2300" dirty="0"/>
              <a:t>zasady uzyskiwania najlepszych efektów. </a:t>
            </a:r>
            <a:r>
              <a:rPr lang="pl-PL" sz="2300" dirty="0" smtClean="0"/>
              <a:t> </a:t>
            </a:r>
            <a:endParaRPr lang="pl-PL" sz="2300" dirty="0"/>
          </a:p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70" y="4038508"/>
            <a:ext cx="8485632" cy="2185416"/>
          </a:xfrm>
        </p:spPr>
      </p:pic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18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50392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</a:rPr>
              <a:t>Wydatki bieżące</a:t>
            </a:r>
            <a:endParaRPr lang="pl-PL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41832" y="1335024"/>
            <a:ext cx="10186416" cy="5084064"/>
          </a:xfrm>
        </p:spPr>
        <p:txBody>
          <a:bodyPr/>
          <a:lstStyle/>
          <a:p>
            <a:r>
              <a:rPr lang="pl-PL" sz="2400" dirty="0"/>
              <a:t>Wydatki bieżące </a:t>
            </a:r>
            <a:r>
              <a:rPr lang="pl-PL" sz="2400" dirty="0"/>
              <a:t>są </a:t>
            </a:r>
            <a:r>
              <a:rPr lang="pl-PL" sz="2400" dirty="0"/>
              <a:t>ściśle związane </a:t>
            </a:r>
            <a:r>
              <a:rPr lang="pl-PL" sz="2400" dirty="0" smtClean="0"/>
              <a:t>z </a:t>
            </a:r>
            <a:r>
              <a:rPr lang="pl-PL" sz="2400" dirty="0"/>
              <a:t>zadaniami własnymi  miasta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i </a:t>
            </a:r>
            <a:r>
              <a:rPr lang="pl-PL" sz="2400" dirty="0"/>
              <a:t>dotyczą działalność </a:t>
            </a:r>
            <a:r>
              <a:rPr lang="pl-PL" sz="2400" dirty="0" smtClean="0"/>
              <a:t>bieżącej.</a:t>
            </a:r>
            <a:endParaRPr lang="pl-PL" sz="2400" dirty="0" smtClean="0"/>
          </a:p>
          <a:p>
            <a:r>
              <a:rPr lang="pl-PL" sz="2400" dirty="0"/>
              <a:t>Niższe wykonanie wydatków bieżących  o </a:t>
            </a:r>
            <a:r>
              <a:rPr lang="pl-PL" sz="2400" dirty="0" smtClean="0"/>
              <a:t>3.072 tys</a:t>
            </a:r>
            <a:r>
              <a:rPr lang="pl-PL" sz="2400" dirty="0"/>
              <a:t>. zł od planu  dotyczy między innymi uzyskanych oszczędności z zakresu: </a:t>
            </a:r>
            <a:endParaRPr lang="pl-PL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/>
              <a:t> </a:t>
            </a:r>
            <a:r>
              <a:rPr lang="pl-PL" sz="2400" dirty="0"/>
              <a:t>administracji publicznej – </a:t>
            </a:r>
            <a:r>
              <a:rPr lang="pl-PL" sz="2400" dirty="0" smtClean="0"/>
              <a:t>551 </a:t>
            </a:r>
            <a:r>
              <a:rPr lang="pl-PL" sz="2400" dirty="0"/>
              <a:t>tys. zł, </a:t>
            </a:r>
            <a:endParaRPr lang="pl-PL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/>
              <a:t>pomocy </a:t>
            </a:r>
            <a:r>
              <a:rPr lang="pl-PL" sz="2400" dirty="0"/>
              <a:t>społecznej </a:t>
            </a:r>
            <a:r>
              <a:rPr lang="pl-PL" sz="2400" dirty="0" smtClean="0"/>
              <a:t>– 855 tys</a:t>
            </a:r>
            <a:r>
              <a:rPr lang="pl-PL" sz="2400" dirty="0"/>
              <a:t>. zł, </a:t>
            </a:r>
            <a:endParaRPr lang="pl-PL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/>
              <a:t>oświaty </a:t>
            </a:r>
            <a:r>
              <a:rPr lang="pl-PL" sz="2400" dirty="0"/>
              <a:t>- </a:t>
            </a:r>
            <a:r>
              <a:rPr lang="pl-PL" sz="2400" dirty="0" smtClean="0"/>
              <a:t>268</a:t>
            </a:r>
            <a:r>
              <a:rPr lang="pl-PL" sz="2400" dirty="0"/>
              <a:t> tys. zł, </a:t>
            </a:r>
            <a:endParaRPr lang="pl-PL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/>
              <a:t>gospodarki komunalnej– 125 </a:t>
            </a:r>
            <a:r>
              <a:rPr lang="pl-PL" sz="2400" dirty="0"/>
              <a:t>tys. </a:t>
            </a:r>
            <a:r>
              <a:rPr lang="pl-PL" sz="2400" dirty="0" smtClean="0"/>
              <a:t>zł, </a:t>
            </a:r>
            <a:endParaRPr lang="pl-PL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 smtClean="0"/>
              <a:t>nierozdysponowanych </a:t>
            </a:r>
            <a:r>
              <a:rPr lang="pl-PL" sz="2400" dirty="0"/>
              <a:t>rezerw budżetu </a:t>
            </a:r>
            <a:r>
              <a:rPr lang="pl-PL" sz="2400" dirty="0" smtClean="0"/>
              <a:t>– 357 tys</a:t>
            </a:r>
            <a:r>
              <a:rPr lang="pl-PL" sz="2400" dirty="0"/>
              <a:t>. zł.</a:t>
            </a:r>
          </a:p>
          <a:p>
            <a:endParaRPr lang="pl-PL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25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848" y="265176"/>
            <a:ext cx="10058400" cy="1609344"/>
          </a:xfrm>
        </p:spPr>
        <p:txBody>
          <a:bodyPr>
            <a:normAutofit/>
          </a:bodyPr>
          <a:lstStyle/>
          <a:p>
            <a:r>
              <a:rPr lang="pl-PL" sz="3600" dirty="0" smtClean="0"/>
              <a:t>Wydatki majątkowe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5448" y="941660"/>
            <a:ext cx="9118554" cy="5916340"/>
          </a:xfrm>
        </p:spPr>
        <p:txBody>
          <a:bodyPr>
            <a:normAutofit/>
          </a:bodyPr>
          <a:lstStyle/>
          <a:p>
            <a:endParaRPr lang="pl-PL" dirty="0"/>
          </a:p>
          <a:p>
            <a:pPr algn="just"/>
            <a:r>
              <a:rPr lang="pl-PL" dirty="0"/>
              <a:t>Planowane w budżecie wydatki </a:t>
            </a:r>
            <a:r>
              <a:rPr lang="pl-PL" dirty="0" smtClean="0"/>
              <a:t>majątkowe wynosiły </a:t>
            </a:r>
            <a:r>
              <a:rPr lang="pl-PL" dirty="0" smtClean="0"/>
              <a:t>14.920</a:t>
            </a:r>
            <a:r>
              <a:rPr lang="pl-PL" dirty="0"/>
              <a:t> </a:t>
            </a:r>
            <a:r>
              <a:rPr lang="pl-PL" dirty="0" smtClean="0"/>
              <a:t>tys</a:t>
            </a:r>
            <a:r>
              <a:rPr lang="pl-PL" dirty="0"/>
              <a:t>.</a:t>
            </a:r>
            <a:r>
              <a:rPr lang="pl-PL" dirty="0" smtClean="0"/>
              <a:t> </a:t>
            </a:r>
            <a:r>
              <a:rPr lang="pl-PL" dirty="0"/>
              <a:t>zł natomiast realizacja zamknęła się w kwocie </a:t>
            </a:r>
            <a:r>
              <a:rPr lang="pl-PL" dirty="0" smtClean="0"/>
              <a:t>13.793</a:t>
            </a:r>
            <a:r>
              <a:rPr lang="pl-PL" dirty="0"/>
              <a:t> </a:t>
            </a:r>
            <a:r>
              <a:rPr lang="pl-PL" dirty="0" smtClean="0"/>
              <a:t>tys</a:t>
            </a:r>
            <a:r>
              <a:rPr lang="pl-PL" dirty="0"/>
              <a:t>.</a:t>
            </a:r>
            <a:r>
              <a:rPr lang="pl-PL" dirty="0" smtClean="0"/>
              <a:t> zł</a:t>
            </a:r>
            <a:r>
              <a:rPr lang="pl-PL" dirty="0"/>
              <a:t>, co stanowi 92,4 % planu.</a:t>
            </a:r>
            <a:r>
              <a:rPr lang="pl-PL" i="1" dirty="0"/>
              <a:t> </a:t>
            </a:r>
            <a:endParaRPr lang="pl-PL" i="1" dirty="0" smtClean="0"/>
          </a:p>
          <a:p>
            <a:pPr algn="just"/>
            <a:r>
              <a:rPr lang="pl-PL" dirty="0" smtClean="0"/>
              <a:t>W </a:t>
            </a:r>
            <a:r>
              <a:rPr lang="pl-PL" dirty="0"/>
              <a:t>wykonaniu wydatków inwestycyjnych znajdują się </a:t>
            </a:r>
            <a:r>
              <a:rPr lang="pl-PL" dirty="0" smtClean="0"/>
              <a:t>zadania, </a:t>
            </a:r>
            <a:r>
              <a:rPr lang="pl-PL" dirty="0"/>
              <a:t>które  nie wygasają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upływem roku budżetowego w łącznej kwocie 1.061.527 zł. </a:t>
            </a:r>
          </a:p>
          <a:p>
            <a:pPr algn="just"/>
            <a:r>
              <a:rPr lang="pl-PL" dirty="0"/>
              <a:t>W 2018 r. największe środki z budżetu </a:t>
            </a:r>
            <a:r>
              <a:rPr lang="pl-PL" dirty="0" smtClean="0"/>
              <a:t>przeznaczono </a:t>
            </a:r>
            <a:r>
              <a:rPr lang="pl-PL" dirty="0"/>
              <a:t>na </a:t>
            </a:r>
            <a:r>
              <a:rPr lang="pl-PL" dirty="0"/>
              <a:t>Restaurację Parku Miejskiego w Gorlicach – 3.311 tys. </a:t>
            </a:r>
            <a:r>
              <a:rPr lang="pl-PL" dirty="0" smtClean="0"/>
              <a:t>zł oraz na </a:t>
            </a:r>
            <a:r>
              <a:rPr lang="pl-PL" dirty="0" smtClean="0"/>
              <a:t>inwestycję </a:t>
            </a:r>
            <a:r>
              <a:rPr lang="pl-PL" dirty="0"/>
              <a:t>związaną z przebudową drogi gminnej ulicy Wróblewskiego w Gorlicach </a:t>
            </a:r>
            <a:r>
              <a:rPr lang="pl-PL" dirty="0" smtClean="0"/>
              <a:t>- </a:t>
            </a:r>
            <a:r>
              <a:rPr lang="pl-PL" dirty="0" smtClean="0"/>
              <a:t> 1.897 </a:t>
            </a:r>
            <a:r>
              <a:rPr lang="pl-PL" dirty="0" smtClean="0"/>
              <a:t>tys</a:t>
            </a:r>
            <a:r>
              <a:rPr lang="pl-PL" dirty="0"/>
              <a:t>.</a:t>
            </a:r>
            <a:r>
              <a:rPr lang="pl-PL" dirty="0" smtClean="0"/>
              <a:t> </a:t>
            </a:r>
            <a:r>
              <a:rPr lang="pl-PL" dirty="0" smtClean="0"/>
              <a:t>zł.</a:t>
            </a:r>
          </a:p>
          <a:p>
            <a:pPr algn="just"/>
            <a:r>
              <a:rPr lang="pl-PL" dirty="0" smtClean="0"/>
              <a:t>Najwięcej środków w ramach zadań inwestycyjnych wydatkowano na: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 smtClean="0"/>
              <a:t>infrastrukturę drogową 4.822 tys. zł, to jest  35 % ogółu wydatków majątkowych,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 smtClean="0"/>
              <a:t>zadania </a:t>
            </a:r>
            <a:r>
              <a:rPr lang="pl-PL" dirty="0"/>
              <a:t>inwestycyjne z zakresu kultury i ochrony dziedzictwa </a:t>
            </a:r>
            <a:r>
              <a:rPr lang="pl-PL" dirty="0" smtClean="0"/>
              <a:t>narodowego </a:t>
            </a:r>
            <a:br>
              <a:rPr lang="pl-PL" dirty="0" smtClean="0"/>
            </a:br>
            <a:r>
              <a:rPr lang="pl-PL" dirty="0" smtClean="0"/>
              <a:t>3.370 tys. zł, </a:t>
            </a:r>
            <a:r>
              <a:rPr lang="pl-PL" dirty="0"/>
              <a:t>to jest  </a:t>
            </a:r>
            <a:r>
              <a:rPr lang="pl-PL" dirty="0" smtClean="0"/>
              <a:t>24 % </a:t>
            </a:r>
            <a:r>
              <a:rPr lang="pl-PL" dirty="0"/>
              <a:t>ogółu wydatków majątkowych,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dirty="0"/>
              <a:t>o</a:t>
            </a:r>
            <a:r>
              <a:rPr lang="pl-PL" dirty="0" smtClean="0"/>
              <a:t>światę 1.676 tys. </a:t>
            </a:r>
            <a:r>
              <a:rPr lang="pl-PL" dirty="0"/>
              <a:t>zł, </a:t>
            </a:r>
            <a:r>
              <a:rPr lang="pl-PL" dirty="0" smtClean="0"/>
              <a:t>to jest </a:t>
            </a:r>
            <a:r>
              <a:rPr lang="pl-PL" dirty="0" smtClean="0"/>
              <a:t>12 </a:t>
            </a:r>
            <a:r>
              <a:rPr lang="pl-PL" dirty="0"/>
              <a:t>% ogółu wydatków majątkowych. </a:t>
            </a: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21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4287" y="484632"/>
            <a:ext cx="10903961" cy="2532888"/>
          </a:xfrm>
        </p:spPr>
        <p:txBody>
          <a:bodyPr>
            <a:normAutofit fontScale="90000"/>
          </a:bodyPr>
          <a:lstStyle/>
          <a:p>
            <a:r>
              <a:rPr lang="pl-PL" dirty="0"/>
              <a:t> </a:t>
            </a:r>
            <a:r>
              <a:rPr lang="pl-PL" sz="2700" dirty="0"/>
              <a:t/>
            </a:r>
            <a:br>
              <a:rPr lang="pl-PL" sz="2700" dirty="0"/>
            </a:br>
            <a:r>
              <a:rPr lang="pl-PL" sz="2700" i="1" dirty="0">
                <a:solidFill>
                  <a:srgbClr val="002060"/>
                </a:solidFill>
              </a:rPr>
              <a:t>W </a:t>
            </a:r>
            <a:r>
              <a:rPr lang="pl-PL" sz="2700" i="1" dirty="0" smtClean="0">
                <a:solidFill>
                  <a:srgbClr val="002060"/>
                </a:solidFill>
              </a:rPr>
              <a:t>2018 </a:t>
            </a:r>
            <a:r>
              <a:rPr lang="pl-PL" sz="2700" i="1" dirty="0">
                <a:solidFill>
                  <a:srgbClr val="002060"/>
                </a:solidFill>
              </a:rPr>
              <a:t>r. największe środki z budżetu zostały przeznaczone na następujące </a:t>
            </a:r>
            <a:r>
              <a:rPr lang="pl-PL" sz="2700" i="1" dirty="0" smtClean="0">
                <a:solidFill>
                  <a:srgbClr val="002060"/>
                </a:solidFill>
              </a:rPr>
              <a:t>inwestycje:</a:t>
            </a:r>
            <a:r>
              <a:rPr lang="pl-PL" sz="2700" i="1" dirty="0" smtClean="0"/>
              <a:t/>
            </a:r>
            <a:br>
              <a:rPr lang="pl-PL" sz="2700" i="1" dirty="0" smtClean="0"/>
            </a:br>
            <a:r>
              <a:rPr lang="pl-PL" sz="2700" i="1" dirty="0" smtClean="0"/>
              <a:t/>
            </a:r>
            <a:br>
              <a:rPr lang="pl-PL" sz="2700" i="1" dirty="0" smtClean="0"/>
            </a:br>
            <a:r>
              <a:rPr lang="pl-PL" sz="2200" b="1" dirty="0" smtClean="0"/>
              <a:t>Przebudowę ulicy Wróblewskiego – 1.897 tys</a:t>
            </a:r>
            <a:r>
              <a:rPr lang="pl-PL" sz="2200" b="1" dirty="0"/>
              <a:t>. </a:t>
            </a:r>
            <a:r>
              <a:rPr lang="pl-PL" sz="2200" b="1" dirty="0" smtClean="0"/>
              <a:t>zł.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100" i="1" dirty="0" smtClean="0"/>
              <a:t/>
            </a:r>
            <a:br>
              <a:rPr lang="pl-PL" sz="3100" i="1" dirty="0" smtClean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17" name="Symbol zastępczy numeru slajd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6" y="2706423"/>
            <a:ext cx="4182606" cy="2789766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706423"/>
            <a:ext cx="4184650" cy="2789766"/>
          </a:xfrm>
        </p:spPr>
      </p:pic>
    </p:spTree>
    <p:extLst>
      <p:ext uri="{BB962C8B-B14F-4D97-AF65-F5344CB8AC3E}">
        <p14:creationId xmlns:p14="http://schemas.microsoft.com/office/powerpoint/2010/main" val="4276764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6172" y="958515"/>
            <a:ext cx="8596668" cy="546340"/>
          </a:xfrm>
        </p:spPr>
        <p:txBody>
          <a:bodyPr>
            <a:noAutofit/>
          </a:bodyPr>
          <a:lstStyle/>
          <a:p>
            <a:r>
              <a:rPr lang="pl-PL" sz="2400" b="1" i="1" dirty="0" smtClean="0"/>
              <a:t>Restaurację Parku Miejskiego w Gorlicach – 3.311 tys. zł.</a:t>
            </a:r>
            <a:endParaRPr lang="pl-PL" sz="2400" i="1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4" y="2442411"/>
            <a:ext cx="4355432" cy="3053434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442412"/>
            <a:ext cx="4184650" cy="3053434"/>
          </a:xfrm>
        </p:spPr>
      </p:pic>
    </p:spTree>
    <p:extLst>
      <p:ext uri="{BB962C8B-B14F-4D97-AF65-F5344CB8AC3E}">
        <p14:creationId xmlns:p14="http://schemas.microsoft.com/office/powerpoint/2010/main" val="2386991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32688" y="521208"/>
            <a:ext cx="8539116" cy="905256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pl-PL" sz="2200" b="1" dirty="0" smtClean="0">
                <a:solidFill>
                  <a:srgbClr val="002060"/>
                </a:solidFill>
              </a:rPr>
              <a:t>Budowę </a:t>
            </a:r>
            <a:r>
              <a:rPr lang="pl-PL" sz="2200" b="1" dirty="0">
                <a:solidFill>
                  <a:srgbClr val="002060"/>
                </a:solidFill>
              </a:rPr>
              <a:t>i </a:t>
            </a:r>
            <a:r>
              <a:rPr lang="pl-PL" sz="2200" b="1" dirty="0" smtClean="0">
                <a:solidFill>
                  <a:srgbClr val="002060"/>
                </a:solidFill>
              </a:rPr>
              <a:t>przebudowę </a:t>
            </a:r>
            <a:r>
              <a:rPr lang="pl-PL" sz="2200" b="1" dirty="0">
                <a:solidFill>
                  <a:srgbClr val="002060"/>
                </a:solidFill>
              </a:rPr>
              <a:t>ulic miejskich  oraz ciągów </a:t>
            </a:r>
            <a:r>
              <a:rPr lang="pl-PL" sz="2200" b="1" dirty="0" smtClean="0">
                <a:solidFill>
                  <a:srgbClr val="002060"/>
                </a:solidFill>
              </a:rPr>
              <a:t>pieszych w tym między </a:t>
            </a:r>
            <a:r>
              <a:rPr lang="pl-PL" sz="2200" b="1" dirty="0" smtClean="0">
                <a:solidFill>
                  <a:srgbClr val="002060"/>
                </a:solidFill>
              </a:rPr>
              <a:t>innymi na:</a:t>
            </a:r>
            <a:r>
              <a:rPr lang="pl-PL" dirty="0"/>
              <a:t/>
            </a:r>
            <a:br>
              <a:rPr lang="pl-PL" dirty="0"/>
            </a:br>
            <a:r>
              <a:rPr lang="pl-PL" sz="2200" i="1" dirty="0" smtClean="0"/>
              <a:t>* </a:t>
            </a:r>
            <a:r>
              <a:rPr lang="pl-PL" sz="2200" i="1" dirty="0" smtClean="0"/>
              <a:t>Przebudowę </a:t>
            </a:r>
            <a:r>
              <a:rPr lang="pl-PL" sz="2200" i="1" dirty="0" smtClean="0"/>
              <a:t>ulicy Hallera – 256 tys. zł.</a:t>
            </a:r>
            <a:endParaRPr lang="pl-PL" sz="2200" i="1" dirty="0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213811"/>
            <a:ext cx="4267116" cy="3281975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213811"/>
            <a:ext cx="4184650" cy="3282378"/>
          </a:xfrm>
        </p:spPr>
      </p:pic>
    </p:spTree>
    <p:extLst>
      <p:ext uri="{BB962C8B-B14F-4D97-AF65-F5344CB8AC3E}">
        <p14:creationId xmlns:p14="http://schemas.microsoft.com/office/powerpoint/2010/main" val="4179954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Wycinek</Template>
  <TotalTime>2860</TotalTime>
  <Words>476</Words>
  <Application>Microsoft Office PowerPoint</Application>
  <PresentationFormat>Panoramiczny</PresentationFormat>
  <Paragraphs>88</Paragraphs>
  <Slides>19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Trebuchet MS</vt:lpstr>
      <vt:lpstr>Wingdings</vt:lpstr>
      <vt:lpstr>Wingdings 2</vt:lpstr>
      <vt:lpstr>Wingdings 3</vt:lpstr>
      <vt:lpstr>HDOfficeLightV0</vt:lpstr>
      <vt:lpstr>Faseta</vt:lpstr>
      <vt:lpstr>WYKONANIE BUDŻETU MIASTA GORLICE ZA 2018 ROK. </vt:lpstr>
      <vt:lpstr>Podstawowe założenia wykonania budżetu w 2018 roku</vt:lpstr>
      <vt:lpstr>Osiągnięte DOCHODY W 2018 ROKU zamknęły się kwotą 102.105 tys. zł</vt:lpstr>
      <vt:lpstr>Wydatki budżetu Miasta Gorlice zostały wykonane w kwocie 107. 778 tys. zł, co stanowi 96,3 % planu rocznego.</vt:lpstr>
      <vt:lpstr>Wydatki bieżące</vt:lpstr>
      <vt:lpstr>Wydatki majątkowe</vt:lpstr>
      <vt:lpstr>  W 2018 r. największe środki z budżetu zostały przeznaczone na następujące inwestycje:  Przebudowę ulicy Wróblewskiego – 1.897 tys. zł.   </vt:lpstr>
      <vt:lpstr>Restaurację Parku Miejskiego w Gorlicach – 3.311 tys. zł.</vt:lpstr>
      <vt:lpstr>Budowę i przebudowę ulic miejskich  oraz ciągów pieszych w tym między innymi na: * Przebudowę ulicy Hallera – 256 tys. zł.</vt:lpstr>
      <vt:lpstr>*Przebudowę ulicy Batorego – 212 tys. zł</vt:lpstr>
      <vt:lpstr>* Przebudowę ulicy Norwida – 198 tys. zł.</vt:lpstr>
      <vt:lpstr>* Przebudowę ulicy Dmowskiego – 183 tys. zł</vt:lpstr>
      <vt:lpstr>Zrealizowano także szereg innych zadań mających na celu polepszenie warunków życia mieszkańców w tym między innymi:</vt:lpstr>
      <vt:lpstr>NADWYŻKA</vt:lpstr>
      <vt:lpstr>Stan zadłużenia miasta</vt:lpstr>
      <vt:lpstr>Prezentacja programu PowerPoint</vt:lpstr>
      <vt:lpstr>Prezentacja programu PowerPoint</vt:lpstr>
      <vt:lpstr>Prezentacja programu PowerPoint</vt:lpstr>
      <vt:lpstr>Dziękuję za uwagę.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WYKONANIA BUDŻETU MIASTA GORLICE ZA 2016 ROK</dc:title>
  <dc:creator>Edyta</dc:creator>
  <cp:lastModifiedBy>Edyta</cp:lastModifiedBy>
  <cp:revision>167</cp:revision>
  <cp:lastPrinted>2019-06-25T08:51:24Z</cp:lastPrinted>
  <dcterms:created xsi:type="dcterms:W3CDTF">2017-06-14T06:33:58Z</dcterms:created>
  <dcterms:modified xsi:type="dcterms:W3CDTF">2019-06-26T10:31:52Z</dcterms:modified>
</cp:coreProperties>
</file>